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91" r:id="rId3"/>
    <p:sldId id="258" r:id="rId4"/>
    <p:sldId id="273" r:id="rId5"/>
    <p:sldId id="292" r:id="rId6"/>
    <p:sldId id="274" r:id="rId7"/>
    <p:sldId id="275" r:id="rId8"/>
    <p:sldId id="264" r:id="rId9"/>
    <p:sldId id="293" r:id="rId10"/>
    <p:sldId id="279" r:id="rId11"/>
    <p:sldId id="295" r:id="rId12"/>
    <p:sldId id="289" r:id="rId13"/>
    <p:sldId id="284" r:id="rId14"/>
    <p:sldId id="285" r:id="rId15"/>
    <p:sldId id="288" r:id="rId16"/>
    <p:sldId id="282" r:id="rId17"/>
    <p:sldId id="294" r:id="rId18"/>
    <p:sldId id="290" r:id="rId19"/>
    <p:sldId id="297" r:id="rId20"/>
    <p:sldId id="287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878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942A0-B7D2-4B14-8FEA-55FC702F5BE7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33ECF5-4190-4604-AA2F-03C9A0A9210F}">
      <dgm:prSet phldrT="[Text]" custT="1"/>
      <dgm:spPr/>
      <dgm:t>
        <a:bodyPr/>
        <a:lstStyle/>
        <a:p>
          <a:r>
            <a:rPr lang="en-ZA" sz="2000" dirty="0"/>
            <a:t>Local clinicians make requests for bedaquiline access to a Provincial Clinical Advisory Committee using a standardized application form.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7D1B29D7-21DD-436A-8F7C-E87DE53C1431}" type="parTrans" cxnId="{011A9761-E983-4C7D-AB1D-2038261D8FF8}">
      <dgm:prSet/>
      <dgm:spPr/>
      <dgm:t>
        <a:bodyPr/>
        <a:lstStyle/>
        <a:p>
          <a:endParaRPr lang="en-US"/>
        </a:p>
      </dgm:t>
    </dgm:pt>
    <dgm:pt modelId="{46037378-034A-4662-877A-B53E1DA069A3}" type="sibTrans" cxnId="{011A9761-E983-4C7D-AB1D-2038261D8FF8}">
      <dgm:prSet/>
      <dgm:spPr/>
      <dgm:t>
        <a:bodyPr/>
        <a:lstStyle/>
        <a:p>
          <a:endParaRPr lang="en-US"/>
        </a:p>
      </dgm:t>
    </dgm:pt>
    <dgm:pt modelId="{152BEB6D-6ABE-4661-AE5D-118FD6761EA9}">
      <dgm:prSet phldrT="[Text]" custT="1"/>
      <dgm:spPr/>
      <dgm:t>
        <a:bodyPr/>
        <a:lstStyle/>
        <a:p>
          <a:r>
            <a:rPr lang="en-ZA" sz="2000" dirty="0"/>
            <a:t>If approved, bedaquiline is provided for a minimum of 24 weeks.</a:t>
          </a:r>
          <a:endParaRPr lang="en-US" sz="2000" dirty="0"/>
        </a:p>
      </dgm:t>
      <dgm:extLst>
        <a:ext uri="{E40237B7-FDA0-4F09-8148-C483321AD2D9}">
          <dgm14:cNvPr xmlns:dgm14="http://schemas.microsoft.com/office/drawing/2010/diagram" id="0" name="" descr="Staggered process showing 3 tasks arranged one below the other and two downward pointing arrows are used to indicate progression from first task to second task and second task to third task."/>
        </a:ext>
      </dgm:extLst>
    </dgm:pt>
    <dgm:pt modelId="{278217A7-088A-48D7-B5F0-C049BA236B86}" type="parTrans" cxnId="{B6211215-D065-4D1F-A3A5-345A747920CB}">
      <dgm:prSet/>
      <dgm:spPr/>
      <dgm:t>
        <a:bodyPr/>
        <a:lstStyle/>
        <a:p>
          <a:endParaRPr lang="en-ZA"/>
        </a:p>
      </dgm:t>
    </dgm:pt>
    <dgm:pt modelId="{26640B5A-A366-48B5-B599-5903A10A7FBD}" type="sibTrans" cxnId="{B6211215-D065-4D1F-A3A5-345A747920CB}">
      <dgm:prSet/>
      <dgm:spPr/>
      <dgm:t>
        <a:bodyPr/>
        <a:lstStyle/>
        <a:p>
          <a:endParaRPr lang="en-ZA"/>
        </a:p>
      </dgm:t>
    </dgm:pt>
    <dgm:pt modelId="{151EA5A9-ACD2-46CF-95AD-2C9B9679F7E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dirty="0"/>
            <a:t>From December 2012, bedaquiline was made available to South African patients with XDR-TB and pre-XDR-TB.</a:t>
          </a:r>
          <a:endParaRPr lang="en-ZA" sz="2000" dirty="0"/>
        </a:p>
      </dgm:t>
    </dgm:pt>
    <dgm:pt modelId="{1F0F3857-D3FE-41D6-9142-0EF67D1576B0}" type="parTrans" cxnId="{8D7A23A0-DB52-4B30-A3DC-5489A7CF02BA}">
      <dgm:prSet/>
      <dgm:spPr/>
      <dgm:t>
        <a:bodyPr/>
        <a:lstStyle/>
        <a:p>
          <a:endParaRPr lang="en-ZA"/>
        </a:p>
      </dgm:t>
    </dgm:pt>
    <dgm:pt modelId="{EEF0870A-676B-4809-9D8A-7259619968F6}" type="sibTrans" cxnId="{8D7A23A0-DB52-4B30-A3DC-5489A7CF02BA}">
      <dgm:prSet/>
      <dgm:spPr/>
      <dgm:t>
        <a:bodyPr/>
        <a:lstStyle/>
        <a:p>
          <a:endParaRPr lang="en-ZA"/>
        </a:p>
      </dgm:t>
    </dgm:pt>
    <dgm:pt modelId="{8F263A05-1795-413F-BE07-9FF9DDCE6068}">
      <dgm:prSet custT="1"/>
      <dgm:spPr/>
      <dgm:t>
        <a:bodyPr/>
        <a:lstStyle/>
        <a:p>
          <a:r>
            <a:rPr lang="en-US" sz="2000" dirty="0"/>
            <a:t>In September 2015, bedaquiline access was decentralized to include adults with MDR-TB unable to tolerate injectables.</a:t>
          </a:r>
          <a:endParaRPr lang="en-ZA" sz="2000" dirty="0"/>
        </a:p>
      </dgm:t>
    </dgm:pt>
    <dgm:pt modelId="{9813E215-F3BA-4DFD-99D9-741C73956B62}" type="parTrans" cxnId="{1456934E-DF14-4A08-833D-65FCD7C42063}">
      <dgm:prSet/>
      <dgm:spPr/>
      <dgm:t>
        <a:bodyPr/>
        <a:lstStyle/>
        <a:p>
          <a:endParaRPr lang="en-ZA"/>
        </a:p>
      </dgm:t>
    </dgm:pt>
    <dgm:pt modelId="{DD9176BC-B9F5-4B21-884A-87E73B3F13F1}" type="sibTrans" cxnId="{1456934E-DF14-4A08-833D-65FCD7C42063}">
      <dgm:prSet/>
      <dgm:spPr/>
      <dgm:t>
        <a:bodyPr/>
        <a:lstStyle/>
        <a:p>
          <a:endParaRPr lang="en-ZA"/>
        </a:p>
      </dgm:t>
    </dgm:pt>
    <dgm:pt modelId="{1D84D8B6-AB32-4491-B5D2-EFE3D7668B88}" type="pres">
      <dgm:prSet presAssocID="{CD7942A0-B7D2-4B14-8FEA-55FC702F5BE7}" presName="outerComposite" presStyleCnt="0">
        <dgm:presLayoutVars>
          <dgm:chMax val="5"/>
          <dgm:dir/>
          <dgm:resizeHandles val="exact"/>
        </dgm:presLayoutVars>
      </dgm:prSet>
      <dgm:spPr/>
    </dgm:pt>
    <dgm:pt modelId="{3E0E8213-E460-4EB7-9A92-C2B1CC553F0D}" type="pres">
      <dgm:prSet presAssocID="{CD7942A0-B7D2-4B14-8FEA-55FC702F5BE7}" presName="dummyMaxCanvas" presStyleCnt="0">
        <dgm:presLayoutVars/>
      </dgm:prSet>
      <dgm:spPr/>
    </dgm:pt>
    <dgm:pt modelId="{BB7E9FE9-37AD-4F1E-9061-820273749015}" type="pres">
      <dgm:prSet presAssocID="{CD7942A0-B7D2-4B14-8FEA-55FC702F5BE7}" presName="FourNodes_1" presStyleLbl="node1" presStyleIdx="0" presStyleCnt="4" custScaleX="105879" custLinFactNeighborX="-17415" custLinFactNeighborY="-14096">
        <dgm:presLayoutVars>
          <dgm:bulletEnabled val="1"/>
        </dgm:presLayoutVars>
      </dgm:prSet>
      <dgm:spPr/>
    </dgm:pt>
    <dgm:pt modelId="{D339BB40-E84F-4A2F-B2EE-CCE44F2DD6DE}" type="pres">
      <dgm:prSet presAssocID="{CD7942A0-B7D2-4B14-8FEA-55FC702F5BE7}" presName="FourNodes_2" presStyleLbl="node1" presStyleIdx="1" presStyleCnt="4" custScaleX="105124">
        <dgm:presLayoutVars>
          <dgm:bulletEnabled val="1"/>
        </dgm:presLayoutVars>
      </dgm:prSet>
      <dgm:spPr/>
    </dgm:pt>
    <dgm:pt modelId="{EBCA8B76-2947-4887-A675-3AB1FFC8DB69}" type="pres">
      <dgm:prSet presAssocID="{CD7942A0-B7D2-4B14-8FEA-55FC702F5BE7}" presName="FourNodes_3" presStyleLbl="node1" presStyleIdx="2" presStyleCnt="4" custScaleX="109194">
        <dgm:presLayoutVars>
          <dgm:bulletEnabled val="1"/>
        </dgm:presLayoutVars>
      </dgm:prSet>
      <dgm:spPr/>
    </dgm:pt>
    <dgm:pt modelId="{C96876D6-0D8A-4A4D-A872-8BA205FB00D5}" type="pres">
      <dgm:prSet presAssocID="{CD7942A0-B7D2-4B14-8FEA-55FC702F5BE7}" presName="FourNodes_4" presStyleLbl="node1" presStyleIdx="3" presStyleCnt="4">
        <dgm:presLayoutVars>
          <dgm:bulletEnabled val="1"/>
        </dgm:presLayoutVars>
      </dgm:prSet>
      <dgm:spPr/>
    </dgm:pt>
    <dgm:pt modelId="{99945CAF-B9BC-4A30-957F-7B5332039796}" type="pres">
      <dgm:prSet presAssocID="{CD7942A0-B7D2-4B14-8FEA-55FC702F5BE7}" presName="FourConn_1-2" presStyleLbl="fgAccFollowNode1" presStyleIdx="0" presStyleCnt="3">
        <dgm:presLayoutVars>
          <dgm:bulletEnabled val="1"/>
        </dgm:presLayoutVars>
      </dgm:prSet>
      <dgm:spPr/>
    </dgm:pt>
    <dgm:pt modelId="{C2378CCF-41A9-44C3-BED3-DF3DDB7AB4D3}" type="pres">
      <dgm:prSet presAssocID="{CD7942A0-B7D2-4B14-8FEA-55FC702F5BE7}" presName="FourConn_2-3" presStyleLbl="fgAccFollowNode1" presStyleIdx="1" presStyleCnt="3">
        <dgm:presLayoutVars>
          <dgm:bulletEnabled val="1"/>
        </dgm:presLayoutVars>
      </dgm:prSet>
      <dgm:spPr/>
    </dgm:pt>
    <dgm:pt modelId="{212965CC-A9B1-4824-805D-B7E39CA98CAD}" type="pres">
      <dgm:prSet presAssocID="{CD7942A0-B7D2-4B14-8FEA-55FC702F5BE7}" presName="FourConn_3-4" presStyleLbl="fgAccFollowNode1" presStyleIdx="2" presStyleCnt="3">
        <dgm:presLayoutVars>
          <dgm:bulletEnabled val="1"/>
        </dgm:presLayoutVars>
      </dgm:prSet>
      <dgm:spPr/>
    </dgm:pt>
    <dgm:pt modelId="{24C5575E-CADC-4766-BE33-4714A1E50D14}" type="pres">
      <dgm:prSet presAssocID="{CD7942A0-B7D2-4B14-8FEA-55FC702F5BE7}" presName="FourNodes_1_text" presStyleLbl="node1" presStyleIdx="3" presStyleCnt="4">
        <dgm:presLayoutVars>
          <dgm:bulletEnabled val="1"/>
        </dgm:presLayoutVars>
      </dgm:prSet>
      <dgm:spPr/>
    </dgm:pt>
    <dgm:pt modelId="{E0B9E45E-AED1-4E2D-B973-873790141204}" type="pres">
      <dgm:prSet presAssocID="{CD7942A0-B7D2-4B14-8FEA-55FC702F5BE7}" presName="FourNodes_2_text" presStyleLbl="node1" presStyleIdx="3" presStyleCnt="4">
        <dgm:presLayoutVars>
          <dgm:bulletEnabled val="1"/>
        </dgm:presLayoutVars>
      </dgm:prSet>
      <dgm:spPr/>
    </dgm:pt>
    <dgm:pt modelId="{22C0F2BF-C2F6-4A43-A94B-6203A315D81C}" type="pres">
      <dgm:prSet presAssocID="{CD7942A0-B7D2-4B14-8FEA-55FC702F5BE7}" presName="FourNodes_3_text" presStyleLbl="node1" presStyleIdx="3" presStyleCnt="4">
        <dgm:presLayoutVars>
          <dgm:bulletEnabled val="1"/>
        </dgm:presLayoutVars>
      </dgm:prSet>
      <dgm:spPr/>
    </dgm:pt>
    <dgm:pt modelId="{9043854C-72C7-4373-AED3-8A9185D4067A}" type="pres">
      <dgm:prSet presAssocID="{CD7942A0-B7D2-4B14-8FEA-55FC702F5BE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6211215-D065-4D1F-A3A5-345A747920CB}" srcId="{CD7942A0-B7D2-4B14-8FEA-55FC702F5BE7}" destId="{152BEB6D-6ABE-4661-AE5D-118FD6761EA9}" srcOrd="3" destOrd="0" parTransId="{278217A7-088A-48D7-B5F0-C049BA236B86}" sibTransId="{26640B5A-A366-48B5-B599-5903A10A7FBD}"/>
    <dgm:cxn modelId="{7A43A328-F655-4612-AC80-CA5AA9C8DD6B}" type="presOf" srcId="{7133ECF5-4190-4604-AA2F-03C9A0A9210F}" destId="{22C0F2BF-C2F6-4A43-A94B-6203A315D81C}" srcOrd="1" destOrd="0" presId="urn:microsoft.com/office/officeart/2005/8/layout/vProcess5"/>
    <dgm:cxn modelId="{CEA3A930-85C8-4DA0-AAA3-99648D8DFE04}" type="presOf" srcId="{151EA5A9-ACD2-46CF-95AD-2C9B9679F7E5}" destId="{BB7E9FE9-37AD-4F1E-9061-820273749015}" srcOrd="0" destOrd="0" presId="urn:microsoft.com/office/officeart/2005/8/layout/vProcess5"/>
    <dgm:cxn modelId="{2D917941-074C-4E36-ACB0-082CF63A1B81}" type="presOf" srcId="{DD9176BC-B9F5-4B21-884A-87E73B3F13F1}" destId="{C2378CCF-41A9-44C3-BED3-DF3DDB7AB4D3}" srcOrd="0" destOrd="0" presId="urn:microsoft.com/office/officeart/2005/8/layout/vProcess5"/>
    <dgm:cxn modelId="{011A9761-E983-4C7D-AB1D-2038261D8FF8}" srcId="{CD7942A0-B7D2-4B14-8FEA-55FC702F5BE7}" destId="{7133ECF5-4190-4604-AA2F-03C9A0A9210F}" srcOrd="2" destOrd="0" parTransId="{7D1B29D7-21DD-436A-8F7C-E87DE53C1431}" sibTransId="{46037378-034A-4662-877A-B53E1DA069A3}"/>
    <dgm:cxn modelId="{C5126648-C499-49CC-A7D8-3E4519BDAC1F}" type="presOf" srcId="{152BEB6D-6ABE-4661-AE5D-118FD6761EA9}" destId="{C96876D6-0D8A-4A4D-A872-8BA205FB00D5}" srcOrd="0" destOrd="0" presId="urn:microsoft.com/office/officeart/2005/8/layout/vProcess5"/>
    <dgm:cxn modelId="{11065849-65FC-4845-B68A-00DC27E6867A}" type="presOf" srcId="{EEF0870A-676B-4809-9D8A-7259619968F6}" destId="{99945CAF-B9BC-4A30-957F-7B5332039796}" srcOrd="0" destOrd="0" presId="urn:microsoft.com/office/officeart/2005/8/layout/vProcess5"/>
    <dgm:cxn modelId="{1456934E-DF14-4A08-833D-65FCD7C42063}" srcId="{CD7942A0-B7D2-4B14-8FEA-55FC702F5BE7}" destId="{8F263A05-1795-413F-BE07-9FF9DDCE6068}" srcOrd="1" destOrd="0" parTransId="{9813E215-F3BA-4DFD-99D9-741C73956B62}" sibTransId="{DD9176BC-B9F5-4B21-884A-87E73B3F13F1}"/>
    <dgm:cxn modelId="{61EF8174-1A63-4EAF-9D0A-862B7C1C7AD4}" type="presOf" srcId="{152BEB6D-6ABE-4661-AE5D-118FD6761EA9}" destId="{9043854C-72C7-4373-AED3-8A9185D4067A}" srcOrd="1" destOrd="0" presId="urn:microsoft.com/office/officeart/2005/8/layout/vProcess5"/>
    <dgm:cxn modelId="{C2D0E194-BD14-4AD2-9E3A-CE984C34B6CD}" type="presOf" srcId="{CD7942A0-B7D2-4B14-8FEA-55FC702F5BE7}" destId="{1D84D8B6-AB32-4491-B5D2-EFE3D7668B88}" srcOrd="0" destOrd="0" presId="urn:microsoft.com/office/officeart/2005/8/layout/vProcess5"/>
    <dgm:cxn modelId="{8D7A23A0-DB52-4B30-A3DC-5489A7CF02BA}" srcId="{CD7942A0-B7D2-4B14-8FEA-55FC702F5BE7}" destId="{151EA5A9-ACD2-46CF-95AD-2C9B9679F7E5}" srcOrd="0" destOrd="0" parTransId="{1F0F3857-D3FE-41D6-9142-0EF67D1576B0}" sibTransId="{EEF0870A-676B-4809-9D8A-7259619968F6}"/>
    <dgm:cxn modelId="{07390EA8-84D1-4FF4-A2FE-08702F7544FF}" type="presOf" srcId="{7133ECF5-4190-4604-AA2F-03C9A0A9210F}" destId="{EBCA8B76-2947-4887-A675-3AB1FFC8DB69}" srcOrd="0" destOrd="0" presId="urn:microsoft.com/office/officeart/2005/8/layout/vProcess5"/>
    <dgm:cxn modelId="{9D3FCBAC-5EDE-4EC6-9BA8-C5E7DF4BEFB6}" type="presOf" srcId="{151EA5A9-ACD2-46CF-95AD-2C9B9679F7E5}" destId="{24C5575E-CADC-4766-BE33-4714A1E50D14}" srcOrd="1" destOrd="0" presId="urn:microsoft.com/office/officeart/2005/8/layout/vProcess5"/>
    <dgm:cxn modelId="{AA4642AD-DC16-4FE9-A338-EEBDCEA9EE89}" type="presOf" srcId="{8F263A05-1795-413F-BE07-9FF9DDCE6068}" destId="{E0B9E45E-AED1-4E2D-B973-873790141204}" srcOrd="1" destOrd="0" presId="urn:microsoft.com/office/officeart/2005/8/layout/vProcess5"/>
    <dgm:cxn modelId="{307E96BD-EED5-4846-BA45-24C1E1C897E2}" type="presOf" srcId="{8F263A05-1795-413F-BE07-9FF9DDCE6068}" destId="{D339BB40-E84F-4A2F-B2EE-CCE44F2DD6DE}" srcOrd="0" destOrd="0" presId="urn:microsoft.com/office/officeart/2005/8/layout/vProcess5"/>
    <dgm:cxn modelId="{7E93AFC4-A734-4EA7-9E07-A987CA8FC237}" type="presOf" srcId="{46037378-034A-4662-877A-B53E1DA069A3}" destId="{212965CC-A9B1-4824-805D-B7E39CA98CAD}" srcOrd="0" destOrd="0" presId="urn:microsoft.com/office/officeart/2005/8/layout/vProcess5"/>
    <dgm:cxn modelId="{941857B6-DE83-4FF8-A900-95C76A398844}" type="presParOf" srcId="{1D84D8B6-AB32-4491-B5D2-EFE3D7668B88}" destId="{3E0E8213-E460-4EB7-9A92-C2B1CC553F0D}" srcOrd="0" destOrd="0" presId="urn:microsoft.com/office/officeart/2005/8/layout/vProcess5"/>
    <dgm:cxn modelId="{45A3EB91-7B1C-44CE-960E-8EFFAAAA352B}" type="presParOf" srcId="{1D84D8B6-AB32-4491-B5D2-EFE3D7668B88}" destId="{BB7E9FE9-37AD-4F1E-9061-820273749015}" srcOrd="1" destOrd="0" presId="urn:microsoft.com/office/officeart/2005/8/layout/vProcess5"/>
    <dgm:cxn modelId="{FF133CED-4512-4E6C-AC04-DD030DFCB289}" type="presParOf" srcId="{1D84D8B6-AB32-4491-B5D2-EFE3D7668B88}" destId="{D339BB40-E84F-4A2F-B2EE-CCE44F2DD6DE}" srcOrd="2" destOrd="0" presId="urn:microsoft.com/office/officeart/2005/8/layout/vProcess5"/>
    <dgm:cxn modelId="{FAAFB74B-B0F6-4517-BD55-B70BA4AF2029}" type="presParOf" srcId="{1D84D8B6-AB32-4491-B5D2-EFE3D7668B88}" destId="{EBCA8B76-2947-4887-A675-3AB1FFC8DB69}" srcOrd="3" destOrd="0" presId="urn:microsoft.com/office/officeart/2005/8/layout/vProcess5"/>
    <dgm:cxn modelId="{9EBA3A3D-A9E7-4481-9412-A072BAAAAF5D}" type="presParOf" srcId="{1D84D8B6-AB32-4491-B5D2-EFE3D7668B88}" destId="{C96876D6-0D8A-4A4D-A872-8BA205FB00D5}" srcOrd="4" destOrd="0" presId="urn:microsoft.com/office/officeart/2005/8/layout/vProcess5"/>
    <dgm:cxn modelId="{C85BA285-68D6-4B34-AEA5-C8F95ED4A835}" type="presParOf" srcId="{1D84D8B6-AB32-4491-B5D2-EFE3D7668B88}" destId="{99945CAF-B9BC-4A30-957F-7B5332039796}" srcOrd="5" destOrd="0" presId="urn:microsoft.com/office/officeart/2005/8/layout/vProcess5"/>
    <dgm:cxn modelId="{215E5589-39FC-4F1F-AE86-9DF65D2B89D6}" type="presParOf" srcId="{1D84D8B6-AB32-4491-B5D2-EFE3D7668B88}" destId="{C2378CCF-41A9-44C3-BED3-DF3DDB7AB4D3}" srcOrd="6" destOrd="0" presId="urn:microsoft.com/office/officeart/2005/8/layout/vProcess5"/>
    <dgm:cxn modelId="{9385F1D0-BCD4-4694-B4BD-81C48ECBF52E}" type="presParOf" srcId="{1D84D8B6-AB32-4491-B5D2-EFE3D7668B88}" destId="{212965CC-A9B1-4824-805D-B7E39CA98CAD}" srcOrd="7" destOrd="0" presId="urn:microsoft.com/office/officeart/2005/8/layout/vProcess5"/>
    <dgm:cxn modelId="{F76BF2B5-CBF3-401C-A125-55044FC37DC1}" type="presParOf" srcId="{1D84D8B6-AB32-4491-B5D2-EFE3D7668B88}" destId="{24C5575E-CADC-4766-BE33-4714A1E50D14}" srcOrd="8" destOrd="0" presId="urn:microsoft.com/office/officeart/2005/8/layout/vProcess5"/>
    <dgm:cxn modelId="{25B2AD9A-3A53-4128-A927-956CD21C650E}" type="presParOf" srcId="{1D84D8B6-AB32-4491-B5D2-EFE3D7668B88}" destId="{E0B9E45E-AED1-4E2D-B973-873790141204}" srcOrd="9" destOrd="0" presId="urn:microsoft.com/office/officeart/2005/8/layout/vProcess5"/>
    <dgm:cxn modelId="{CBD18B5D-9674-4C2B-8F90-C033250D7550}" type="presParOf" srcId="{1D84D8B6-AB32-4491-B5D2-EFE3D7668B88}" destId="{22C0F2BF-C2F6-4A43-A94B-6203A315D81C}" srcOrd="10" destOrd="0" presId="urn:microsoft.com/office/officeart/2005/8/layout/vProcess5"/>
    <dgm:cxn modelId="{877EBF55-E733-4694-AD2C-6800EEFC0F1B}" type="presParOf" srcId="{1D84D8B6-AB32-4491-B5D2-EFE3D7668B88}" destId="{9043854C-72C7-4373-AED3-8A9185D406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E9FE9-37AD-4F1E-9061-820273749015}">
      <dsp:nvSpPr>
        <dsp:cNvPr id="0" name=""/>
        <dsp:cNvSpPr/>
      </dsp:nvSpPr>
      <dsp:spPr>
        <a:xfrm>
          <a:off x="-123642" y="0"/>
          <a:ext cx="8907049" cy="9572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From December 2012, bedaquiline was made available to South African patients with XDR-TB and pre-XDR-TB.</a:t>
          </a:r>
          <a:endParaRPr lang="en-ZA" sz="2000" kern="1200" dirty="0"/>
        </a:p>
      </dsp:txBody>
      <dsp:txXfrm>
        <a:off x="-95604" y="28038"/>
        <a:ext cx="7730974" cy="901218"/>
      </dsp:txXfrm>
    </dsp:sp>
    <dsp:sp modelId="{D339BB40-E84F-4A2F-B2EE-CCE44F2DD6DE}">
      <dsp:nvSpPr>
        <dsp:cNvPr id="0" name=""/>
        <dsp:cNvSpPr/>
      </dsp:nvSpPr>
      <dsp:spPr>
        <a:xfrm>
          <a:off x="612659" y="1131347"/>
          <a:ext cx="8843535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September 2015, bedaquiline access was decentralized to include adults with MDR-TB unable to tolerate injectables.</a:t>
          </a:r>
          <a:endParaRPr lang="en-ZA" sz="2000" kern="1200" dirty="0"/>
        </a:p>
      </dsp:txBody>
      <dsp:txXfrm>
        <a:off x="640697" y="1159385"/>
        <a:ext cx="7392688" cy="901218"/>
      </dsp:txXfrm>
    </dsp:sp>
    <dsp:sp modelId="{EBCA8B76-2947-4887-A675-3AB1FFC8DB69}">
      <dsp:nvSpPr>
        <dsp:cNvPr id="0" name=""/>
        <dsp:cNvSpPr/>
      </dsp:nvSpPr>
      <dsp:spPr>
        <a:xfrm>
          <a:off x="1135495" y="2262695"/>
          <a:ext cx="9185923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Local clinicians make requests for bedaquiline access to a Provincial Clinical Advisory Committee using a standardized application form.</a:t>
          </a:r>
          <a:endParaRPr lang="en-US" sz="2000" kern="1200" dirty="0"/>
        </a:p>
      </dsp:txBody>
      <dsp:txXfrm>
        <a:off x="1163533" y="2290733"/>
        <a:ext cx="7692558" cy="901218"/>
      </dsp:txXfrm>
    </dsp:sp>
    <dsp:sp modelId="{C96876D6-0D8A-4A4D-A872-8BA205FB00D5}">
      <dsp:nvSpPr>
        <dsp:cNvPr id="0" name=""/>
        <dsp:cNvSpPr/>
      </dsp:nvSpPr>
      <dsp:spPr>
        <a:xfrm>
          <a:off x="2226762" y="3394043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If approved, bedaquiline is provided for a minimum of 24 weeks.</a:t>
          </a:r>
          <a:endParaRPr lang="en-US" sz="2000" kern="1200" dirty="0"/>
        </a:p>
      </dsp:txBody>
      <dsp:txXfrm>
        <a:off x="2254800" y="3422081"/>
        <a:ext cx="7029617" cy="901218"/>
      </dsp:txXfrm>
    </dsp:sp>
    <dsp:sp modelId="{99945CAF-B9BC-4A30-957F-7B5332039796}">
      <dsp:nvSpPr>
        <dsp:cNvPr id="0" name=""/>
        <dsp:cNvSpPr/>
      </dsp:nvSpPr>
      <dsp:spPr>
        <a:xfrm>
          <a:off x="7913881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/>
        </a:p>
      </dsp:txBody>
      <dsp:txXfrm>
        <a:off x="8053885" y="733200"/>
        <a:ext cx="342233" cy="468236"/>
      </dsp:txXfrm>
    </dsp:sp>
    <dsp:sp modelId="{C2378CCF-41A9-44C3-BED3-DF3DDB7AB4D3}">
      <dsp:nvSpPr>
        <dsp:cNvPr id="0" name=""/>
        <dsp:cNvSpPr/>
      </dsp:nvSpPr>
      <dsp:spPr>
        <a:xfrm>
          <a:off x="8618426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/>
        </a:p>
      </dsp:txBody>
      <dsp:txXfrm>
        <a:off x="8758430" y="1864548"/>
        <a:ext cx="342233" cy="468236"/>
      </dsp:txXfrm>
    </dsp:sp>
    <dsp:sp modelId="{212965CC-A9B1-4824-805D-B7E39CA98CAD}">
      <dsp:nvSpPr>
        <dsp:cNvPr id="0" name=""/>
        <dsp:cNvSpPr/>
      </dsp:nvSpPr>
      <dsp:spPr>
        <a:xfrm>
          <a:off x="9312455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452459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508E7-3ABE-F542-A7AC-D5F4568901B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344B9-147E-1F46-9595-367746ABE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7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4B9-147E-1F46-9595-367746ABE2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9197-8811-5C41-85AF-7B8A2A590D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assessed in 287 (87%) patients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9197-8811-5C41-85AF-7B8A2A590D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4B9-147E-1F46-9595-367746ABE2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9197-8811-5C41-85AF-7B8A2A590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4B9-147E-1F46-9595-367746ABE2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4B9-147E-1F46-9595-367746ABE2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4B9-147E-1F46-9595-367746ABE2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0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9197-8811-5C41-85AF-7B8A2A590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3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D9197-8811-5C41-85AF-7B8A2A590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44B9-147E-1F46-9595-367746ABE2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A6CF-1B97-614D-8509-1EAFC3156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91BB1-8BAB-5040-876F-49BFA3A2D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1C30D-1026-3545-8B75-2E9D44E78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5FD24-D91E-1F48-BF6A-EC54AAAF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6A15-D5ED-0043-A24A-63394E50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4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D717-E843-BF4F-A9F8-6F75A8DA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FD8B3-09B4-0949-B237-9B77B30CC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7664F-F757-5041-ADE6-93D02868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837C-4F76-5544-8B5D-18C46B86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7E50-0575-8545-9A20-A2F30D5D7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7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F3C46-0D39-FC45-87CD-82ECD9670A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602D4-FADF-5547-86DA-F25AD58F1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1DF64-7DEF-7A42-B1C6-B9A39E8E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6DF40-09AD-CF43-9DE6-4A175E0B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6185D-ED59-2448-BA0E-80FD209B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4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EA07-35A9-B046-9A8C-E3C1AC22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E821-E7F2-3C48-B054-86D63C56D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FB740-33A4-D24F-8092-84ACCCB1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AEF2-F2AD-D84A-A8B4-91237A2D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A86F5-FE00-6D46-87F4-FE474D4A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2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609-29E5-E54A-866C-2CE04C24F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F1AB5-1A9D-3C49-90E3-76AD2FB34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BCED-595E-AB4D-A1FE-5C370AD32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020C8-F3E3-AE4D-94CF-CDB09E44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67F2C-FB0F-6244-86FE-3129CAA62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5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6FD3-BE43-4648-9CD9-B73B079C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14D14-7DEA-0F4E-9FB2-63EAFB79B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3BD01-95D4-9547-9F9A-90E258440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049B2-4A66-C748-8F5E-88945B7D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B52BE-A9F1-5843-AA53-68C7DCB5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07444-3D9D-1C4D-B9CD-580012A8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7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220C-CB96-C245-B419-28307DF8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5C774-F52A-974E-A283-0146C9CA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C6B2F-1540-4346-88F9-011580522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85A000-B809-514A-98B0-57A2078DF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BD4B2-D069-6843-B10B-47C4A8000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60B19-20BE-224D-90DB-E82B3668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C2276-205D-4A4C-898F-3953CC0F8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C340F-11C7-E249-87C7-213221C8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62C6-47EA-914C-B07A-124C0C0E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33A1F-E313-6142-9993-DE4B15FF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09A3BD-823C-C34C-9929-072997AD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13AE0-CBA0-FA42-9305-9BE67C8D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1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6AC69F-D3DE-DC4F-A060-33ABBC79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3082A-10B0-1045-BF6A-0B94DE23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DD713-1E07-6545-B346-49124AF1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4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DD883-3E4F-C543-801C-372CF5A3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055D-134E-A147-B74C-EE4239EE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DDE1B-0BE7-2343-9D40-4305F2B10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91ECC-A7EB-0D41-9E42-571E2A4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4EAE6-5928-F541-AC64-DF41A232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07CEB-1A99-044C-9875-1B61BF51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C0FF-D92E-194B-808B-59749703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382BF-3660-1747-873A-BB81A3D07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4ABB4-02A1-5949-8E09-00EAC9ACC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F1355-8638-054C-964D-76CC28B6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02017-7942-7340-80B8-8A27E995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17A89-6D6C-5D4D-BA8F-D9746127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2388B-BD52-C344-B855-761066E0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E61F0-740C-864D-89D6-BA15F6F1A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B1E46-DED0-3B43-84A8-461A142E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7B34-037A-1D4E-B850-A5B3CAD8620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72F91-E3DA-314A-ACE3-733FE156C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E6C82-83CC-2844-A429-B271BBD6D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BC6D-AC90-E74B-B345-52FF18467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C2DE-ECA4-984E-9157-EE0A7C42E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026" y="1240639"/>
            <a:ext cx="9615948" cy="2387600"/>
          </a:xfrm>
        </p:spPr>
        <p:txBody>
          <a:bodyPr>
            <a:noAutofit/>
          </a:bodyPr>
          <a:lstStyle/>
          <a:p>
            <a:r>
              <a:rPr lang="en-ZA" sz="4000" b="1" dirty="0"/>
              <a:t>Treatment outcomes with bedaquiline use when substituted for second-line</a:t>
            </a:r>
            <a:br>
              <a:rPr lang="en-ZA" sz="4000" b="1" dirty="0"/>
            </a:br>
            <a:r>
              <a:rPr lang="en-ZA" sz="4000" b="1" dirty="0"/>
              <a:t>injectables in multidrug resistant tuberculosis: a retrospective cohort study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5B330-D1EA-0649-B792-53138011D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4622"/>
            <a:ext cx="9144000" cy="2131105"/>
          </a:xfrm>
        </p:spPr>
        <p:txBody>
          <a:bodyPr>
            <a:normAutofit/>
          </a:bodyPr>
          <a:lstStyle/>
          <a:p>
            <a:r>
              <a:rPr lang="en-ZA" sz="2000" b="1" dirty="0"/>
              <a:t>Ying Zhao</a:t>
            </a:r>
            <a:r>
              <a:rPr lang="en-ZA" sz="2000" dirty="0"/>
              <a:t>, </a:t>
            </a:r>
            <a:r>
              <a:rPr lang="en-ZA" sz="2000" dirty="0" err="1"/>
              <a:t>Tamaryn</a:t>
            </a:r>
            <a:r>
              <a:rPr lang="en-ZA" sz="2000" dirty="0"/>
              <a:t> Fox, Kathryn Manning, </a:t>
            </a:r>
            <a:r>
              <a:rPr lang="en-ZA" sz="2000" dirty="0" err="1"/>
              <a:t>Annemie</a:t>
            </a:r>
            <a:r>
              <a:rPr lang="en-ZA" sz="2000" dirty="0"/>
              <a:t> Stewart, Nicki Tiffin, Andrew </a:t>
            </a:r>
            <a:r>
              <a:rPr lang="en-ZA" sz="2000" dirty="0" err="1"/>
              <a:t>Boulle</a:t>
            </a:r>
            <a:r>
              <a:rPr lang="en-ZA" sz="2000" dirty="0"/>
              <a:t>, Vanessa </a:t>
            </a:r>
            <a:r>
              <a:rPr lang="en-ZA" sz="2000" dirty="0" err="1"/>
              <a:t>Mudaly</a:t>
            </a:r>
            <a:r>
              <a:rPr lang="en-ZA" sz="2000" dirty="0"/>
              <a:t>, </a:t>
            </a:r>
            <a:r>
              <a:rPr lang="en-ZA" sz="2000" dirty="0" err="1"/>
              <a:t>Yulene</a:t>
            </a:r>
            <a:r>
              <a:rPr lang="en-ZA" sz="2000" dirty="0"/>
              <a:t> Kock, Graeme </a:t>
            </a:r>
            <a:r>
              <a:rPr lang="en-ZA" sz="2000" dirty="0" err="1"/>
              <a:t>Meintjes</a:t>
            </a:r>
            <a:r>
              <a:rPr lang="en-ZA" sz="2000" dirty="0"/>
              <a:t> and Sean Wasserman</a:t>
            </a:r>
          </a:p>
          <a:p>
            <a:pPr algn="l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72D29-5CBF-2F44-BF9D-0A93561BE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515" y="5023839"/>
            <a:ext cx="4241870" cy="1137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D013B-DC0C-EF44-A153-0D8C95FF1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74" y="4765878"/>
            <a:ext cx="1469430" cy="168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B102F4-C9C3-4502-BE46-1F2E8463A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798" y="4849463"/>
            <a:ext cx="3963373" cy="1429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CBAB7-98F7-42A2-A39E-A4EFA3493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7298" y="199617"/>
            <a:ext cx="2286000" cy="809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80DA4-6C0D-40BC-9091-5F7105CF5353}"/>
              </a:ext>
            </a:extLst>
          </p:cNvPr>
          <p:cNvSpPr txBox="1"/>
          <p:nvPr/>
        </p:nvSpPr>
        <p:spPr>
          <a:xfrm>
            <a:off x="10244660" y="809187"/>
            <a:ext cx="1469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24 July 2018</a:t>
            </a:r>
          </a:p>
        </p:txBody>
      </p:sp>
    </p:spTree>
    <p:extLst>
      <p:ext uri="{BB962C8B-B14F-4D97-AF65-F5344CB8AC3E}">
        <p14:creationId xmlns:p14="http://schemas.microsoft.com/office/powerpoint/2010/main" val="375564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55883A-0791-5349-A83E-A723286831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1397"/>
              </p:ext>
            </p:extLst>
          </p:nvPr>
        </p:nvGraphicFramePr>
        <p:xfrm>
          <a:off x="1135472" y="517670"/>
          <a:ext cx="10162792" cy="58518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7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6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33">
                <a:tc gridSpan="3">
                  <a:txBody>
                    <a:bodyPr/>
                    <a:lstStyle/>
                    <a:p>
                      <a:r>
                        <a:rPr lang="en-US" sz="2400" baseline="0" dirty="0">
                          <a:ln>
                            <a:noFill/>
                          </a:ln>
                          <a:latin typeface="+mn-lt"/>
                        </a:rPr>
                        <a:t>Baseline Demographic and Clinical Characteristics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81"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noFill/>
                          </a:ln>
                          <a:latin typeface="+mn-lt"/>
                        </a:rPr>
                        <a:t>Variable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noFill/>
                          </a:ln>
                          <a:latin typeface="+mn-lt"/>
                        </a:rPr>
                        <a:t>Bedaquiline</a:t>
                      </a:r>
                    </a:p>
                    <a:p>
                      <a:r>
                        <a:rPr lang="en-US" sz="2400" b="1" dirty="0">
                          <a:ln>
                            <a:noFill/>
                          </a:ln>
                          <a:latin typeface="+mn-lt"/>
                        </a:rPr>
                        <a:t>(N = 162)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n>
                            <a:noFill/>
                          </a:ln>
                          <a:latin typeface="+mn-lt"/>
                        </a:rPr>
                        <a:t>Control</a:t>
                      </a:r>
                    </a:p>
                    <a:p>
                      <a:r>
                        <a:rPr lang="en-US" sz="2400" b="1" dirty="0">
                          <a:ln>
                            <a:noFill/>
                          </a:ln>
                          <a:latin typeface="+mn-lt"/>
                        </a:rPr>
                        <a:t>(N =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latin typeface="+mn-lt"/>
                        </a:rPr>
                        <a:t> 168)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Age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(35-49)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(28-42)</a:t>
                      </a:r>
                      <a:endParaRPr lang="en-US" sz="24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Male</a:t>
                      </a:r>
                      <a:r>
                        <a:rPr lang="en-US" sz="2400" baseline="0" dirty="0">
                          <a:ln>
                            <a:noFill/>
                          </a:ln>
                          <a:latin typeface="+mn-lt"/>
                        </a:rPr>
                        <a:t> sex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 (57.4)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(58.1)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HIV-infection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 (67.9)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(74.0)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CD4 count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 (45-201)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 (58.5-361.5)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On ART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(85.5)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9056227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Viral load &lt; 50 copies/ml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(63.0)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(72.5)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Previous TB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 (63.3)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(56.6)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Sputum culture positive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 (87.7)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 (88.1)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2127720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Sputum Xpert MTB/RIF positive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 (68.5)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(66.7)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8342485"/>
                  </a:ext>
                </a:extLst>
              </a:tr>
              <a:tr h="446833">
                <a:tc>
                  <a:txBody>
                    <a:bodyPr/>
                    <a:lstStyle/>
                    <a:p>
                      <a:r>
                        <a:rPr lang="en-US" sz="2400" dirty="0">
                          <a:ln>
                            <a:noFill/>
                          </a:ln>
                          <a:latin typeface="+mn-lt"/>
                        </a:rPr>
                        <a:t>Sputum smear positive</a:t>
                      </a:r>
                      <a:endParaRPr lang="en-US" sz="2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panose="02020603050405020304" pitchFamily="18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 (60.5)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(66.7)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C718BB1-64AB-694F-948C-EE22A5101CF9}"/>
              </a:ext>
            </a:extLst>
          </p:cNvPr>
          <p:cNvSpPr/>
          <p:nvPr/>
        </p:nvSpPr>
        <p:spPr>
          <a:xfrm>
            <a:off x="1135472" y="2726576"/>
            <a:ext cx="10162792" cy="466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0AA5A-1C51-F948-B812-C6B2A9214CDB}"/>
              </a:ext>
            </a:extLst>
          </p:cNvPr>
          <p:cNvSpPr/>
          <p:nvPr/>
        </p:nvSpPr>
        <p:spPr>
          <a:xfrm>
            <a:off x="1135472" y="3192651"/>
            <a:ext cx="10162792" cy="449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81717-D803-EA49-B7E2-8050AF57705F}"/>
              </a:ext>
            </a:extLst>
          </p:cNvPr>
          <p:cNvSpPr/>
          <p:nvPr/>
        </p:nvSpPr>
        <p:spPr>
          <a:xfrm>
            <a:off x="1135472" y="5021451"/>
            <a:ext cx="10162792" cy="421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07D46-1A8A-4DEF-B536-196DA5104AAB}"/>
              </a:ext>
            </a:extLst>
          </p:cNvPr>
          <p:cNvSpPr/>
          <p:nvPr/>
        </p:nvSpPr>
        <p:spPr>
          <a:xfrm>
            <a:off x="11032670" y="3173581"/>
            <a:ext cx="901025" cy="4076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/>
              <a:t>P=0.0073</a:t>
            </a:r>
          </a:p>
        </p:txBody>
      </p:sp>
    </p:spTree>
    <p:extLst>
      <p:ext uri="{BB962C8B-B14F-4D97-AF65-F5344CB8AC3E}">
        <p14:creationId xmlns:p14="http://schemas.microsoft.com/office/powerpoint/2010/main" val="357037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88AA6-59C5-4A62-99F9-B613F75F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Timing and reasons for substitution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DE36-7FBC-48B8-AF78-F16C7F8D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133 (81.4%) switched from injectable to bedaquiline</a:t>
            </a:r>
          </a:p>
          <a:p>
            <a:pPr lvl="1"/>
            <a:r>
              <a:rPr lang="en-ZA" dirty="0"/>
              <a:t>44 day (IQR 29 – 70) delay from injectable withdrawal to starting bedaquiline</a:t>
            </a:r>
          </a:p>
          <a:p>
            <a:pPr lvl="1"/>
            <a:r>
              <a:rPr lang="en-ZA" dirty="0"/>
              <a:t>Hearing loss: </a:t>
            </a:r>
            <a:r>
              <a:rPr lang="en-US" dirty="0"/>
              <a:t>115 (74%)</a:t>
            </a:r>
            <a:endParaRPr lang="en-ZA" dirty="0"/>
          </a:p>
          <a:p>
            <a:pPr lvl="1"/>
            <a:r>
              <a:rPr lang="en-ZA" dirty="0"/>
              <a:t>Renal failure: </a:t>
            </a:r>
            <a:r>
              <a:rPr lang="en-US" dirty="0"/>
              <a:t>28 (18%) </a:t>
            </a:r>
            <a:endParaRPr lang="en-ZA" dirty="0"/>
          </a:p>
          <a:p>
            <a:endParaRPr lang="en-ZA" dirty="0"/>
          </a:p>
          <a:p>
            <a:r>
              <a:rPr lang="en-US" dirty="0"/>
              <a:t>29 (18.6%) patients did not receive any injectable</a:t>
            </a:r>
            <a:endParaRPr lang="en-ZA" dirty="0"/>
          </a:p>
          <a:p>
            <a:pPr lvl="1"/>
            <a:r>
              <a:rPr lang="en-ZA" dirty="0"/>
              <a:t>Started bedaquiline at a median of 29 days (IQR 18 – 49)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5792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91E46B-ADFC-D84F-BE64-5E1F5A8F8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94234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2DD253-E38A-DB41-B80A-890760E3AA73}"/>
              </a:ext>
            </a:extLst>
          </p:cNvPr>
          <p:cNvSpPr txBox="1"/>
          <p:nvPr/>
        </p:nvSpPr>
        <p:spPr>
          <a:xfrm>
            <a:off x="6096000" y="1030514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87% vs 79% culture conversion by 6 months (HR 1.32; 95% CI 1.02 – 1.71)</a:t>
            </a:r>
          </a:p>
        </p:txBody>
      </p:sp>
    </p:spTree>
    <p:extLst>
      <p:ext uri="{BB962C8B-B14F-4D97-AF65-F5344CB8AC3E}">
        <p14:creationId xmlns:p14="http://schemas.microsoft.com/office/powerpoint/2010/main" val="318863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0479F7-8CA4-43E4-8307-085455734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2852"/>
            <a:ext cx="7540370" cy="54810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4412FD8-61A6-7344-B8C4-013FA17B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composite outcome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C1052-3107-40C4-A5FF-45453244C6E8}"/>
              </a:ext>
            </a:extLst>
          </p:cNvPr>
          <p:cNvSpPr txBox="1"/>
          <p:nvPr/>
        </p:nvSpPr>
        <p:spPr>
          <a:xfrm>
            <a:off x="8865224" y="1376336"/>
            <a:ext cx="210168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/>
              <a:t>Composite of death, loss to follow up, or failure to achieve sustained culture conversion at 12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052EDA-FB03-4BD5-AF73-3D2C260D2EEB}"/>
              </a:ext>
            </a:extLst>
          </p:cNvPr>
          <p:cNvSpPr txBox="1"/>
          <p:nvPr/>
        </p:nvSpPr>
        <p:spPr>
          <a:xfrm>
            <a:off x="3426542" y="1680395"/>
            <a:ext cx="463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Relative risk of unfavourable outcomes on bedaquiline, 0.66 (95% CI, 0.46 to 0.95)</a:t>
            </a:r>
          </a:p>
        </p:txBody>
      </p:sp>
    </p:spTree>
    <p:extLst>
      <p:ext uri="{BB962C8B-B14F-4D97-AF65-F5344CB8AC3E}">
        <p14:creationId xmlns:p14="http://schemas.microsoft.com/office/powerpoint/2010/main" val="343150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5241"/>
              </p:ext>
            </p:extLst>
          </p:nvPr>
        </p:nvGraphicFramePr>
        <p:xfrm>
          <a:off x="539610" y="2005321"/>
          <a:ext cx="11112780" cy="20928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4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Variable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Bedaquiline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 = 162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Control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 = 168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P-value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87640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Died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11/145 (7.6)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11/147 (7.5)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0.973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Loss to follow up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17/162 (10.5)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21/168 (12.5)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0.568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Failure to achieve sustained culture conversion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7/119 (5.9)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19/109 (17.4)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110B951-CB63-1340-9154-B36958AD0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Outcomes: 12 months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DF9D5-723D-6547-AAC4-A24FCE416DD6}"/>
              </a:ext>
            </a:extLst>
          </p:cNvPr>
          <p:cNvSpPr txBox="1"/>
          <p:nvPr/>
        </p:nvSpPr>
        <p:spPr>
          <a:xfrm>
            <a:off x="688905" y="4882972"/>
            <a:ext cx="10814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cs typeface="Times New Roman" panose="02020603050405020304" pitchFamily="18" charset="0"/>
              </a:rPr>
              <a:t>In bedaquiline group, proportion of HIV-infected patients with unfavorable outcomes (20/100, 20%) was not significantly different to HIV-uninfected patients (15/46, 33%); P = 0.143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876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EB9C4149-DF40-493E-A3FF-8AA6529B3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3020"/>
            <a:ext cx="7465186" cy="54264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8C056-B992-483A-BDA4-215D4F8F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Culture reversion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E5DED6-3979-774B-BD98-018A790AB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34622" y="1764313"/>
            <a:ext cx="4968764" cy="73628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Median 263 days (IQR 217 – 296) from the start of TB treatment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CC07E6-E225-4627-B11F-6124A6801DD8}"/>
              </a:ext>
            </a:extLst>
          </p:cNvPr>
          <p:cNvSpPr txBox="1"/>
          <p:nvPr/>
        </p:nvSpPr>
        <p:spPr>
          <a:xfrm>
            <a:off x="8828394" y="1371510"/>
            <a:ext cx="213610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ZA" sz="2000" dirty="0"/>
              <a:t>Two positive sputum cultures, taken at least 30 days apart, after initial sputum culture conversion</a:t>
            </a:r>
          </a:p>
        </p:txBody>
      </p:sp>
    </p:spTree>
    <p:extLst>
      <p:ext uri="{BB962C8B-B14F-4D97-AF65-F5344CB8AC3E}">
        <p14:creationId xmlns:p14="http://schemas.microsoft.com/office/powerpoint/2010/main" val="11520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B8382-3B5C-42F5-B0A2-DE248626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638FB-ACC0-497D-9A94-4F64A9E1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Substituting bedaquiline for injectables in MDR therapy resulted in improved outcomes after 12 months of treatment</a:t>
            </a:r>
          </a:p>
          <a:p>
            <a:r>
              <a:rPr lang="en-ZA" dirty="0"/>
              <a:t>Bedaquiline use was not associated with increased mortality</a:t>
            </a:r>
          </a:p>
          <a:p>
            <a:r>
              <a:rPr lang="en-ZA" dirty="0"/>
              <a:t>Outcomes were similar in the subgroup of HIV-infected patients receiving bedaquiline</a:t>
            </a:r>
          </a:p>
          <a:p>
            <a:r>
              <a:rPr lang="en-ZA" dirty="0"/>
              <a:t>Provides support for the use of bedaquiline in MDR-TB regimens in programmatic settings</a:t>
            </a:r>
          </a:p>
          <a:p>
            <a:r>
              <a:rPr lang="en-ZA" dirty="0"/>
              <a:t>Bedaquiline for all MDR-TB patients in South Africa since June 2018</a:t>
            </a:r>
          </a:p>
        </p:txBody>
      </p:sp>
    </p:spTree>
    <p:extLst>
      <p:ext uri="{BB962C8B-B14F-4D97-AF65-F5344CB8AC3E}">
        <p14:creationId xmlns:p14="http://schemas.microsoft.com/office/powerpoint/2010/main" val="307218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FC3B-6D0A-44D7-A92F-93061851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Acknowledgment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3365-9713-46A9-80C7-700F041F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Sean Wasserman</a:t>
            </a:r>
          </a:p>
          <a:p>
            <a:r>
              <a:rPr lang="en-ZA" dirty="0"/>
              <a:t>Graeme </a:t>
            </a:r>
            <a:r>
              <a:rPr lang="en-ZA" dirty="0" err="1"/>
              <a:t>Meintjes</a:t>
            </a:r>
            <a:endParaRPr lang="en-ZA" dirty="0"/>
          </a:p>
          <a:p>
            <a:r>
              <a:rPr lang="en-ZA" dirty="0">
                <a:cs typeface="Times New Roman" panose="02020603050405020304" pitchFamily="18" charset="0"/>
              </a:rPr>
              <a:t>Staff of the Western Cape Department of Health and Data Centre</a:t>
            </a:r>
          </a:p>
          <a:p>
            <a:r>
              <a:rPr lang="en-ZA" dirty="0">
                <a:cs typeface="Times New Roman" panose="02020603050405020304" pitchFamily="18" charset="0"/>
              </a:rPr>
              <a:t>Colleagues involved in the National Bedaquiline Clinical Access Programme</a:t>
            </a:r>
          </a:p>
          <a:p>
            <a:r>
              <a:rPr lang="en-ZA" dirty="0">
                <a:cs typeface="Times New Roman" panose="02020603050405020304" pitchFamily="18" charset="0"/>
              </a:rPr>
              <a:t>Other co-authors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172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4C118B-84DA-F248-B8E5-75B3654A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0"/>
            <a:ext cx="942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65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65713-0998-4A55-8119-54BBB6D4F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64627"/>
              </p:ext>
            </p:extLst>
          </p:nvPr>
        </p:nvGraphicFramePr>
        <p:xfrm>
          <a:off x="481782" y="725166"/>
          <a:ext cx="11313994" cy="50463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46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900">
                  <a:extLst>
                    <a:ext uri="{9D8B030D-6E8A-4147-A177-3AD203B41FA5}">
                      <a16:colId xmlns:a16="http://schemas.microsoft.com/office/drawing/2014/main" val="272786218"/>
                    </a:ext>
                  </a:extLst>
                </a:gridCol>
                <a:gridCol w="1766900">
                  <a:extLst>
                    <a:ext uri="{9D8B030D-6E8A-4147-A177-3AD203B41FA5}">
                      <a16:colId xmlns:a16="http://schemas.microsoft.com/office/drawing/2014/main" val="538537064"/>
                    </a:ext>
                  </a:extLst>
                </a:gridCol>
                <a:gridCol w="1766900">
                  <a:extLst>
                    <a:ext uri="{9D8B030D-6E8A-4147-A177-3AD203B41FA5}">
                      <a16:colId xmlns:a16="http://schemas.microsoft.com/office/drawing/2014/main" val="3381886571"/>
                    </a:ext>
                  </a:extLst>
                </a:gridCol>
              </a:tblGrid>
              <a:tr h="727371">
                <a:tc gridSpan="5"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Table</a:t>
                      </a:r>
                      <a:r>
                        <a:rPr lang="en-US" sz="1800" baseline="0" dirty="0">
                          <a:ln>
                            <a:noFill/>
                          </a:ln>
                        </a:rPr>
                        <a:t> 3. Predictors of Failure to Achieve Sustained Culture Conversion At 12 Months in the Bedaquiline Group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371"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Variable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Univariate OR</a:t>
                      </a:r>
                    </a:p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(95%</a:t>
                      </a:r>
                      <a:r>
                        <a:rPr lang="en-US" sz="1800" baseline="0" dirty="0">
                          <a:ln>
                            <a:noFill/>
                          </a:ln>
                        </a:rPr>
                        <a:t> CI)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P-value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Multivariate OR</a:t>
                      </a:r>
                    </a:p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(95% CI)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P-value</a:t>
                      </a:r>
                      <a:endParaRPr lang="en-US" sz="18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n>
                            <a:noFill/>
                          </a:ln>
                        </a:rPr>
                        <a:t>Sputum smear positive at baseline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ZA" sz="1800" u="none" strike="noStrike" kern="1200" baseline="0" dirty="0"/>
                        <a:t>1.4 (0.3 – 7.8)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0.669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119"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Comorbid illness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ZA" sz="1800" u="none" strike="noStrike" kern="1200" baseline="0" dirty="0"/>
                        <a:t>2.1 (0.5 – 10.2)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0.336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u="none" strike="noStrike" kern="1200" baseline="0" dirty="0"/>
                        <a:t>1.6 (0.3 – 9.5)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0.606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119"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HIV infection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800" baseline="0" dirty="0">
                          <a:ln>
                            <a:noFill/>
                          </a:ln>
                        </a:rPr>
                        <a:t>0.3 (0.06 – 1.4)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0.115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0.3 (0.5 – 1.7)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0.173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898"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Per 30-day delay from start of treatment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n>
                            <a:noFill/>
                          </a:ln>
                        </a:rPr>
                        <a:t>1.4 (1.1 – 1.9)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n>
                          <a:noFill/>
                        </a:ln>
                      </a:endParaRPr>
                    </a:p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0.007</a:t>
                      </a:r>
                    </a:p>
                    <a:p>
                      <a:pPr algn="ctr"/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1.5 (1.1 – 1.9)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n>
                            <a:noFill/>
                          </a:ln>
                        </a:rPr>
                        <a:t>0.010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7371">
                <a:tc gridSpan="5">
                  <a:txBody>
                    <a:bodyPr/>
                    <a:lstStyle/>
                    <a:p>
                      <a:r>
                        <a:rPr lang="en-ZA" sz="1800" u="none" strike="noStrike" kern="1200" baseline="0" dirty="0"/>
                        <a:t>Goodness-of-fit test P = 0.108 for final multivariate model (baseline smear status did not influence the</a:t>
                      </a:r>
                    </a:p>
                    <a:p>
                      <a:r>
                        <a:rPr lang="en-ZA" sz="1800" u="none" strike="noStrike" kern="1200" baseline="0" dirty="0"/>
                        <a:t>effect size of the estimates in the multivariate model and was dropped to improve fit)</a:t>
                      </a:r>
                      <a:endParaRPr lang="en-US" sz="18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989DE89-542A-4E17-A401-8D41C6509B87}"/>
              </a:ext>
            </a:extLst>
          </p:cNvPr>
          <p:cNvSpPr/>
          <p:nvPr/>
        </p:nvSpPr>
        <p:spPr>
          <a:xfrm>
            <a:off x="481782" y="4070555"/>
            <a:ext cx="11313994" cy="9242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621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1C47-92E6-4FD9-850D-236F09485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1C3B-2B7F-4F12-BAB2-E3A443D0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dirty="0"/>
              <a:t>We have no conflicts of interests to declare for this study.</a:t>
            </a:r>
          </a:p>
        </p:txBody>
      </p:sp>
    </p:spTree>
    <p:extLst>
      <p:ext uri="{BB962C8B-B14F-4D97-AF65-F5344CB8AC3E}">
        <p14:creationId xmlns:p14="http://schemas.microsoft.com/office/powerpoint/2010/main" val="3543621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9610" y="2243196"/>
          <a:ext cx="11112780" cy="20928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6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953">
                <a:tc gridSpan="3">
                  <a:txBody>
                    <a:bodyPr/>
                    <a:lstStyle/>
                    <a:p>
                      <a:r>
                        <a:rPr lang="en-US" sz="1800" baseline="0" noProof="0" dirty="0">
                          <a:ln>
                            <a:noFill/>
                          </a:ln>
                        </a:rPr>
                        <a:t>Treatment Outcomes</a:t>
                      </a:r>
                      <a:endParaRPr lang="en-US" sz="1800" b="1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At 18 months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Bedaquiline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 = 162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Control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 = 168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P-value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13/79 (16.5)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15/100 (15.0)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0.790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Failed to achieve sustained culture conversion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3/93 (3.2)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16/81 (19.8)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 0.001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4127EAF-3755-6543-8C20-72DFC51B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Outcomes: 18 months</a:t>
            </a:r>
          </a:p>
        </p:txBody>
      </p:sp>
    </p:spTree>
    <p:extLst>
      <p:ext uri="{BB962C8B-B14F-4D97-AF65-F5344CB8AC3E}">
        <p14:creationId xmlns:p14="http://schemas.microsoft.com/office/powerpoint/2010/main" val="37101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43870" y="3156190"/>
          <a:ext cx="11112780" cy="16289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6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1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953">
                <a:tc gridSpan="3">
                  <a:txBody>
                    <a:bodyPr/>
                    <a:lstStyle/>
                    <a:p>
                      <a:r>
                        <a:rPr lang="en-US" sz="1800" baseline="0" noProof="0" dirty="0">
                          <a:ln>
                            <a:noFill/>
                          </a:ln>
                        </a:rPr>
                        <a:t>Treatment Outcomes</a:t>
                      </a:r>
                      <a:endParaRPr lang="en-US" sz="1800" b="1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Times New Roman" charset="0"/>
                        <a:cs typeface="Times New Roman" charset="0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Variable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Bedaquiline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 = 162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Control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 = 168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P-value</a:t>
                      </a:r>
                      <a:endParaRPr lang="en-US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987640"/>
                  </a:ext>
                </a:extLst>
              </a:tr>
              <a:tr h="463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Composite unfavorable outcome (secondary)</a:t>
                      </a:r>
                      <a:r>
                        <a:rPr lang="en-US" sz="2000" b="0" baseline="30000" dirty="0">
                          <a:effectLst/>
                        </a:rPr>
                        <a:t>#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44/158 (27.9)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58/152 (38.2)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0.053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4412FD8-61A6-7344-B8C4-013FA17BB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composite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080A2A-71AA-F240-97D9-A21C1CAC285A}"/>
              </a:ext>
            </a:extLst>
          </p:cNvPr>
          <p:cNvSpPr txBox="1"/>
          <p:nvPr/>
        </p:nvSpPr>
        <p:spPr>
          <a:xfrm>
            <a:off x="543869" y="5464854"/>
            <a:ext cx="1098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Relative risk of </a:t>
            </a:r>
            <a:r>
              <a:rPr lang="en-US" sz="2400" b="1" dirty="0" err="1"/>
              <a:t>unfavourable</a:t>
            </a:r>
            <a:r>
              <a:rPr lang="en-US" sz="2400" b="1" dirty="0"/>
              <a:t> outcomes in bedaquiline group, 0.73; 95% CI 0.53 to 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FCAF1-E0FF-408F-8996-94E3739E8A96}"/>
              </a:ext>
            </a:extLst>
          </p:cNvPr>
          <p:cNvSpPr txBox="1"/>
          <p:nvPr/>
        </p:nvSpPr>
        <p:spPr>
          <a:xfrm>
            <a:off x="543870" y="1897625"/>
            <a:ext cx="11108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/>
              <a:t>Death, loss to follow up, or modified definition of treatment failure (any positive sputum culture result between 6 and 12 months) </a:t>
            </a:r>
          </a:p>
        </p:txBody>
      </p:sp>
    </p:spTree>
    <p:extLst>
      <p:ext uri="{BB962C8B-B14F-4D97-AF65-F5344CB8AC3E}">
        <p14:creationId xmlns:p14="http://schemas.microsoft.com/office/powerpoint/2010/main" val="292706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FE5F-91FE-0F4F-A6DC-26E0FEC1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Background/rationale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22CC7-D293-244D-807A-B49A27AE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Injectables cause substantial toxicity and require frequent treatment interruption </a:t>
            </a:r>
            <a:r>
              <a:rPr lang="en-ZA" dirty="0">
                <a:sym typeface="Wingdings" panose="05000000000000000000" pitchFamily="2" charset="2"/>
              </a:rPr>
              <a:t> </a:t>
            </a:r>
            <a:r>
              <a:rPr lang="en-ZA" dirty="0"/>
              <a:t>outcomes may be worse</a:t>
            </a:r>
          </a:p>
          <a:p>
            <a:r>
              <a:rPr lang="en-ZA" dirty="0"/>
              <a:t>Bedaquiline improves culture conversion rates when added to conventional MDR-TB treatment</a:t>
            </a:r>
          </a:p>
          <a:p>
            <a:r>
              <a:rPr lang="en-ZA" dirty="0"/>
              <a:t>Safety concerns</a:t>
            </a:r>
          </a:p>
          <a:p>
            <a:pPr lvl="1"/>
            <a:r>
              <a:rPr lang="en-ZA" dirty="0"/>
              <a:t>QT interval prolongation: median 15 </a:t>
            </a:r>
            <a:r>
              <a:rPr lang="en-ZA" dirty="0" err="1"/>
              <a:t>msec</a:t>
            </a:r>
            <a:endParaRPr lang="en-ZA" dirty="0"/>
          </a:p>
          <a:p>
            <a:pPr lvl="1"/>
            <a:r>
              <a:rPr lang="en-ZA" dirty="0"/>
              <a:t>Increased mortality: 10 versus 2 deaths (P=0.02)</a:t>
            </a:r>
          </a:p>
          <a:p>
            <a:r>
              <a:rPr lang="en-ZA" dirty="0"/>
              <a:t>Used as a substitute if unable to tolerate injectables, but the efficacy and safety of this strategy is unknown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2CC9E4-B998-44BB-9AFC-2AEB68D93A66}"/>
              </a:ext>
            </a:extLst>
          </p:cNvPr>
          <p:cNvSpPr txBox="1"/>
          <p:nvPr/>
        </p:nvSpPr>
        <p:spPr>
          <a:xfrm>
            <a:off x="9094839" y="5988734"/>
            <a:ext cx="279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err="1"/>
              <a:t>Shean</a:t>
            </a:r>
            <a:r>
              <a:rPr lang="en-ZA" sz="1200" dirty="0"/>
              <a:t>,</a:t>
            </a:r>
            <a:r>
              <a:rPr lang="en-US" sz="1200" i="1" dirty="0"/>
              <a:t>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en-US" sz="1200" dirty="0"/>
              <a:t> 2013</a:t>
            </a:r>
          </a:p>
          <a:p>
            <a:r>
              <a:rPr lang="en-US" sz="1200" dirty="0" err="1"/>
              <a:t>Diacon</a:t>
            </a:r>
            <a:r>
              <a:rPr lang="en-US" sz="1200" dirty="0"/>
              <a:t>, </a:t>
            </a:r>
            <a:r>
              <a:rPr lang="en-US" sz="1200" i="1" dirty="0"/>
              <a:t>N </a:t>
            </a:r>
            <a:r>
              <a:rPr lang="en-US" sz="1200" i="1" dirty="0" err="1"/>
              <a:t>Engl</a:t>
            </a:r>
            <a:r>
              <a:rPr lang="en-US" sz="1200" i="1" dirty="0"/>
              <a:t> J Med</a:t>
            </a:r>
            <a:r>
              <a:rPr lang="en-US" sz="1200" dirty="0"/>
              <a:t> 2014</a:t>
            </a:r>
          </a:p>
          <a:p>
            <a:r>
              <a:rPr lang="en-US" sz="1200" dirty="0" err="1"/>
              <a:t>Guglielmetti</a:t>
            </a:r>
            <a:r>
              <a:rPr lang="en-US" sz="1200" dirty="0"/>
              <a:t>, </a:t>
            </a:r>
            <a:r>
              <a:rPr lang="en-US" sz="1200" i="1" dirty="0"/>
              <a:t>Int J </a:t>
            </a:r>
            <a:r>
              <a:rPr lang="en-US" sz="1200" i="1" dirty="0" err="1"/>
              <a:t>Tuberc</a:t>
            </a:r>
            <a:r>
              <a:rPr lang="en-US" sz="1200" i="1" dirty="0"/>
              <a:t> Lung Dis</a:t>
            </a:r>
            <a:r>
              <a:rPr lang="en-US" sz="1200" dirty="0"/>
              <a:t> 2017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95601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85B61-7CF2-5D44-B932-D0DA5441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CD96D-BE82-784C-99A3-90F178AB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9962"/>
            <a:ext cx="10515600" cy="15180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dirty="0">
                <a:cs typeface="Times New Roman" panose="02020603050405020304" pitchFamily="18" charset="0"/>
              </a:rPr>
              <a:t>Evaluate treatment outcomes for MDR-TB patients substituting bedaquiline for injectables at 12 months after MDR-TB treatment initiation in Western Cape Province of South Africa, compared to those continuing injectable therapy.</a:t>
            </a:r>
          </a:p>
          <a:p>
            <a:pPr marL="0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907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21C3-DDEB-4F85-8940-D48D8FD6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Study population</a:t>
            </a:r>
          </a:p>
        </p:txBody>
      </p:sp>
      <p:graphicFrame>
        <p:nvGraphicFramePr>
          <p:cNvPr id="4" name="Content Placeholder 4" descr="Staggered process showing 3 tasks arranged one below the other and two downward pointing arrows are used to indicate progression from first task to second task and second task to third task.">
            <a:extLst>
              <a:ext uri="{FF2B5EF4-FFF2-40B4-BE49-F238E27FC236}">
                <a16:creationId xmlns:a16="http://schemas.microsoft.com/office/drawing/2014/main" id="{B2C56A25-0714-4711-B578-6EF5ABFCB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3337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090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E916-0DBE-424E-BA11-1B91929A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F5ED52-446F-4485-9D4D-BBE1B96D42AF}"/>
              </a:ext>
            </a:extLst>
          </p:cNvPr>
          <p:cNvGrpSpPr/>
          <p:nvPr/>
        </p:nvGrpSpPr>
        <p:grpSpPr>
          <a:xfrm>
            <a:off x="2104114" y="1842449"/>
            <a:ext cx="7983772" cy="4315949"/>
            <a:chOff x="2104114" y="1842449"/>
            <a:chExt cx="7983772" cy="43159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4A7C37-A1BF-1D4D-8AFA-9E8052E20130}"/>
                </a:ext>
              </a:extLst>
            </p:cNvPr>
            <p:cNvSpPr txBox="1"/>
            <p:nvPr/>
          </p:nvSpPr>
          <p:spPr>
            <a:xfrm>
              <a:off x="3885063" y="1842449"/>
              <a:ext cx="4421874" cy="4801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sz="2800" dirty="0">
                  <a:solidFill>
                    <a:prstClr val="black"/>
                  </a:solidFill>
                </a:rPr>
                <a:t>Retrospective cohort study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9C6AB5-D9B7-094D-BD86-BAB6B3294F5F}"/>
                </a:ext>
              </a:extLst>
            </p:cNvPr>
            <p:cNvSpPr txBox="1"/>
            <p:nvPr/>
          </p:nvSpPr>
          <p:spPr>
            <a:xfrm>
              <a:off x="2746450" y="3142190"/>
              <a:ext cx="219918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Cases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18B53F-59A3-BE4E-A9F5-B28E8A27FBBB}"/>
                </a:ext>
              </a:extLst>
            </p:cNvPr>
            <p:cNvSpPr txBox="1"/>
            <p:nvPr/>
          </p:nvSpPr>
          <p:spPr>
            <a:xfrm>
              <a:off x="7290196" y="3142190"/>
              <a:ext cx="219918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Controls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BBA49B-1A80-5F48-A8FB-F9759B9FAD47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H="1" flipV="1">
              <a:off x="4945639" y="3403800"/>
              <a:ext cx="2348070" cy="102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624023-4BE9-0C47-9885-583B63E14F02}"/>
                </a:ext>
              </a:extLst>
            </p:cNvPr>
            <p:cNvCxnSpPr>
              <a:cxnSpLocks/>
            </p:cNvCxnSpPr>
            <p:nvPr/>
          </p:nvCxnSpPr>
          <p:spPr>
            <a:xfrm>
              <a:off x="6114774" y="2327796"/>
              <a:ext cx="0" cy="1082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387468-E6B3-284A-9745-C8C9AA9C39B5}"/>
                </a:ext>
              </a:extLst>
            </p:cNvPr>
            <p:cNvCxnSpPr>
              <a:cxnSpLocks/>
            </p:cNvCxnSpPr>
            <p:nvPr/>
          </p:nvCxnSpPr>
          <p:spPr>
            <a:xfrm>
              <a:off x="3880072" y="3665410"/>
              <a:ext cx="0" cy="5539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A4F00DE-EC69-2349-AE46-CA69EED34018}"/>
                </a:ext>
              </a:extLst>
            </p:cNvPr>
            <p:cNvCxnSpPr>
              <a:cxnSpLocks/>
            </p:cNvCxnSpPr>
            <p:nvPr/>
          </p:nvCxnSpPr>
          <p:spPr>
            <a:xfrm>
              <a:off x="8389790" y="3665410"/>
              <a:ext cx="0" cy="5539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28CCB-A468-6143-87B5-16020D3E88B6}"/>
                </a:ext>
              </a:extLst>
            </p:cNvPr>
            <p:cNvSpPr txBox="1"/>
            <p:nvPr/>
          </p:nvSpPr>
          <p:spPr>
            <a:xfrm>
              <a:off x="2104114" y="4219406"/>
              <a:ext cx="3313454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cs typeface="Times New Roman" panose="02020603050405020304" pitchFamily="18" charset="0"/>
                </a:rPr>
                <a:t>Consecutive adults with MDR-TB receiving bedaquiline as a substitute for injectables in the Western Cape Province, between October 2014 and October 2016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E1000C-6CA4-934C-AA3B-88E976BFDF85}"/>
                </a:ext>
              </a:extLst>
            </p:cNvPr>
            <p:cNvSpPr txBox="1"/>
            <p:nvPr/>
          </p:nvSpPr>
          <p:spPr>
            <a:xfrm>
              <a:off x="6846989" y="4219406"/>
              <a:ext cx="3240897" cy="19389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cs typeface="Times New Roman" panose="02020603050405020304" pitchFamily="18" charset="0"/>
                </a:rPr>
                <a:t>Adults with MDR-TB receiving standard therapy, matched 1:1 for clinic location and time of treatment initiation within a +/- 6-month window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34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5C9B-1243-B943-BCF6-3AE94D94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C9B70-7FA4-0C4D-8F88-308414872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u="sng" dirty="0"/>
              <a:t>Primary: unfavourable outcome at 12 months  </a:t>
            </a:r>
          </a:p>
          <a:p>
            <a:pPr marL="0" indent="0">
              <a:buNone/>
            </a:pPr>
            <a:r>
              <a:rPr lang="en-ZA" dirty="0"/>
              <a:t>Composite of death, loss to follow up, or treatment failure</a:t>
            </a:r>
          </a:p>
          <a:p>
            <a:pPr marL="0" indent="0">
              <a:buNone/>
            </a:pPr>
            <a:endParaRPr lang="en-ZA" i="1" dirty="0"/>
          </a:p>
          <a:p>
            <a:pPr marL="0" indent="0">
              <a:buNone/>
            </a:pPr>
            <a:r>
              <a:rPr lang="en-ZA" i="1" dirty="0"/>
              <a:t>Treatment failure</a:t>
            </a:r>
          </a:p>
          <a:p>
            <a:pPr marL="0" indent="0">
              <a:buNone/>
            </a:pPr>
            <a:r>
              <a:rPr lang="en-ZA" dirty="0"/>
              <a:t>Failure to achieve sustained culture conversion at 12 months</a:t>
            </a:r>
            <a:endParaRPr lang="en-ZA" i="1" dirty="0"/>
          </a:p>
          <a:p>
            <a:pPr marL="0" indent="0">
              <a:buNone/>
            </a:pPr>
            <a:endParaRPr lang="en-ZA" i="1" dirty="0"/>
          </a:p>
          <a:p>
            <a:pPr marL="0" indent="0">
              <a:buNone/>
            </a:pPr>
            <a:r>
              <a:rPr lang="en-ZA" i="1" dirty="0"/>
              <a:t>Sustained culture conversion</a:t>
            </a:r>
            <a:r>
              <a:rPr lang="en-ZA" dirty="0"/>
              <a:t>: </a:t>
            </a:r>
          </a:p>
          <a:p>
            <a:pPr marL="0" indent="0">
              <a:buNone/>
            </a:pPr>
            <a:r>
              <a:rPr lang="en-ZA" dirty="0"/>
              <a:t>≥ 2 consecutive negative cultures with the last culture performed at 12 months (+/- 2 months)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27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220B1F-7B24-462E-9328-3980036C0F90}"/>
              </a:ext>
            </a:extLst>
          </p:cNvPr>
          <p:cNvGrpSpPr/>
          <p:nvPr/>
        </p:nvGrpSpPr>
        <p:grpSpPr>
          <a:xfrm>
            <a:off x="1194113" y="1751464"/>
            <a:ext cx="9803774" cy="4580722"/>
            <a:chOff x="1194113" y="2021200"/>
            <a:chExt cx="9803774" cy="4580722"/>
          </a:xfrm>
        </p:grpSpPr>
        <p:sp>
          <p:nvSpPr>
            <p:cNvPr id="4" name="TextBox 3"/>
            <p:cNvSpPr txBox="1"/>
            <p:nvPr/>
          </p:nvSpPr>
          <p:spPr>
            <a:xfrm>
              <a:off x="3227655" y="3175870"/>
              <a:ext cx="219918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162 patients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87511" y="3205209"/>
              <a:ext cx="2199189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168 patients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869114" y="20212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547703" y="5770925"/>
              <a:ext cx="174775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146 (90%) patients evaluated for primary endpoint</a:t>
              </a:r>
            </a:p>
          </p:txBody>
        </p:sp>
        <p:cxnSp>
          <p:nvCxnSpPr>
            <p:cNvPr id="57" name="Straight Arrow Connector 56"/>
            <p:cNvCxnSpPr>
              <a:cxnSpLocks/>
              <a:endCxn id="55" idx="3"/>
            </p:cNvCxnSpPr>
            <p:nvPr/>
          </p:nvCxnSpPr>
          <p:spPr>
            <a:xfrm flipH="1" flipV="1">
              <a:off x="3354086" y="4682562"/>
              <a:ext cx="1067494" cy="7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cxnSpLocks/>
              <a:endCxn id="56" idx="1"/>
            </p:cNvCxnSpPr>
            <p:nvPr/>
          </p:nvCxnSpPr>
          <p:spPr>
            <a:xfrm flipV="1">
              <a:off x="7785668" y="4680629"/>
              <a:ext cx="1033503" cy="99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B633EDA-EFC1-6C4C-9A7E-01993E827B47}"/>
                </a:ext>
              </a:extLst>
            </p:cNvPr>
            <p:cNvSpPr txBox="1"/>
            <p:nvPr/>
          </p:nvSpPr>
          <p:spPr>
            <a:xfrm>
              <a:off x="1194113" y="4143953"/>
              <a:ext cx="2159973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17 missing vital status at 12 months</a:t>
              </a:r>
            </a:p>
            <a:p>
              <a:r>
                <a:rPr lang="en-US" sz="1600" dirty="0"/>
                <a:t>43 (27%) missing follow up culture results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815B347-4987-AF48-9BA2-F66A61D060D4}"/>
                </a:ext>
              </a:extLst>
            </p:cNvPr>
            <p:cNvSpPr txBox="1"/>
            <p:nvPr/>
          </p:nvSpPr>
          <p:spPr>
            <a:xfrm>
              <a:off x="8819171" y="4142020"/>
              <a:ext cx="2178716" cy="10772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21 missing vital status at 12 months</a:t>
              </a:r>
            </a:p>
            <a:p>
              <a:r>
                <a:rPr lang="en-US" sz="1600" dirty="0"/>
                <a:t>59 (35%) missing follow up culture results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B72F1D2-1C84-E24A-8269-4F853488FF75}"/>
                </a:ext>
              </a:extLst>
            </p:cNvPr>
            <p:cNvCxnSpPr>
              <a:cxnSpLocks/>
            </p:cNvCxnSpPr>
            <p:nvPr/>
          </p:nvCxnSpPr>
          <p:spPr>
            <a:xfrm>
              <a:off x="4421580" y="3582061"/>
              <a:ext cx="1" cy="219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C23F3D-1C5C-2B44-AAA7-D39B42CC66A2}"/>
                </a:ext>
              </a:extLst>
            </p:cNvPr>
            <p:cNvSpPr txBox="1"/>
            <p:nvPr/>
          </p:nvSpPr>
          <p:spPr>
            <a:xfrm>
              <a:off x="6887600" y="5770850"/>
              <a:ext cx="1747754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141 (84%) patients evaluated for primary endpoint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91269F9-4184-6743-8E92-54CA0AE79274}"/>
                </a:ext>
              </a:extLst>
            </p:cNvPr>
            <p:cNvCxnSpPr>
              <a:cxnSpLocks/>
            </p:cNvCxnSpPr>
            <p:nvPr/>
          </p:nvCxnSpPr>
          <p:spPr>
            <a:xfrm>
              <a:off x="7764483" y="3591968"/>
              <a:ext cx="21185" cy="219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59892BB-F921-48BF-B05D-63EB0254630B}"/>
              </a:ext>
            </a:extLst>
          </p:cNvPr>
          <p:cNvSpPr txBox="1"/>
          <p:nvPr/>
        </p:nvSpPr>
        <p:spPr>
          <a:xfrm>
            <a:off x="3227655" y="1725787"/>
            <a:ext cx="21991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83FB37-D5FB-4997-AADD-8FCCED2DABE8}"/>
              </a:ext>
            </a:extLst>
          </p:cNvPr>
          <p:cNvSpPr txBox="1"/>
          <p:nvPr/>
        </p:nvSpPr>
        <p:spPr>
          <a:xfrm>
            <a:off x="6765157" y="1722227"/>
            <a:ext cx="219918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Controls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A5B6F3C-50CD-4EF5-82E2-4E1B6ACB96E5}"/>
              </a:ext>
            </a:extLst>
          </p:cNvPr>
          <p:cNvCxnSpPr>
            <a:cxnSpLocks/>
          </p:cNvCxnSpPr>
          <p:nvPr/>
        </p:nvCxnSpPr>
        <p:spPr>
          <a:xfrm>
            <a:off x="4439337" y="2272023"/>
            <a:ext cx="1" cy="651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37B0CA-3E89-433C-B450-628088BE2FC3}"/>
              </a:ext>
            </a:extLst>
          </p:cNvPr>
          <p:cNvCxnSpPr>
            <a:cxnSpLocks/>
          </p:cNvCxnSpPr>
          <p:nvPr/>
        </p:nvCxnSpPr>
        <p:spPr>
          <a:xfrm>
            <a:off x="7764483" y="2261799"/>
            <a:ext cx="0" cy="671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ECBC6E8C-CF36-43ED-9AF5-DF6EEF26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Study population</a:t>
            </a:r>
          </a:p>
        </p:txBody>
      </p:sp>
    </p:spTree>
    <p:extLst>
      <p:ext uri="{BB962C8B-B14F-4D97-AF65-F5344CB8AC3E}">
        <p14:creationId xmlns:p14="http://schemas.microsoft.com/office/powerpoint/2010/main" val="124993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7F337-3A4C-4B98-AB8C-24380536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Sources of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9757C8-9922-4610-AE97-1C03E00D1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5625"/>
            <a:ext cx="579791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40E0E2-B642-4390-911D-51F3D99E3B2C}"/>
              </a:ext>
            </a:extLst>
          </p:cNvPr>
          <p:cNvSpPr txBox="1"/>
          <p:nvPr/>
        </p:nvSpPr>
        <p:spPr>
          <a:xfrm>
            <a:off x="7312742" y="1825625"/>
            <a:ext cx="4041058" cy="4801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51 treatment facilities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3FE0A0-6985-4264-8B83-2229D27CC102}"/>
              </a:ext>
            </a:extLst>
          </p:cNvPr>
          <p:cNvSpPr/>
          <p:nvPr/>
        </p:nvSpPr>
        <p:spPr>
          <a:xfrm>
            <a:off x="1759974" y="4437063"/>
            <a:ext cx="2153265" cy="1602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5558D-3633-4C48-A39F-5034D3E4E4A4}"/>
              </a:ext>
            </a:extLst>
          </p:cNvPr>
          <p:cNvSpPr txBox="1"/>
          <p:nvPr/>
        </p:nvSpPr>
        <p:spPr>
          <a:xfrm>
            <a:off x="7312742" y="2857391"/>
            <a:ext cx="4041058" cy="22878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Electronic TB register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Central laboratory data warehouse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Electronic prescribing records</a:t>
            </a:r>
          </a:p>
        </p:txBody>
      </p:sp>
    </p:spTree>
    <p:extLst>
      <p:ext uri="{BB962C8B-B14F-4D97-AF65-F5344CB8AC3E}">
        <p14:creationId xmlns:p14="http://schemas.microsoft.com/office/powerpoint/2010/main" val="3063107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4310</TotalTime>
  <Words>1150</Words>
  <Application>Microsoft Office PowerPoint</Application>
  <PresentationFormat>Widescreen</PresentationFormat>
  <Paragraphs>211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Office Theme</vt:lpstr>
      <vt:lpstr>Treatment outcomes with bedaquiline use when substituted for second-line injectables in multidrug resistant tuberculosis: a retrospective cohort study</vt:lpstr>
      <vt:lpstr>Disclosure</vt:lpstr>
      <vt:lpstr>Background/rationale</vt:lpstr>
      <vt:lpstr>Aims</vt:lpstr>
      <vt:lpstr>Study population</vt:lpstr>
      <vt:lpstr>Study design</vt:lpstr>
      <vt:lpstr>Outcome measures</vt:lpstr>
      <vt:lpstr>Study population</vt:lpstr>
      <vt:lpstr>Sources of data</vt:lpstr>
      <vt:lpstr>PowerPoint Presentation</vt:lpstr>
      <vt:lpstr>Timing and reasons for substitution</vt:lpstr>
      <vt:lpstr>PowerPoint Presentation</vt:lpstr>
      <vt:lpstr>Primary composite outcome</vt:lpstr>
      <vt:lpstr>Outcomes: 12 months</vt:lpstr>
      <vt:lpstr>Culture reversion</vt:lpstr>
      <vt:lpstr>Conclusions</vt:lpstr>
      <vt:lpstr>Acknowledgment </vt:lpstr>
      <vt:lpstr>PowerPoint Presentation</vt:lpstr>
      <vt:lpstr>PowerPoint Presentation</vt:lpstr>
      <vt:lpstr>Outcomes: 18 months</vt:lpstr>
      <vt:lpstr>Secondary composite outcome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treatment outcomes with bedaquiline when substituted for second-line injectable agents in multidrug resistant tuberculosis: a retrospective cohort study</dc:title>
  <dc:creator>Sean Wasserman</dc:creator>
  <cp:lastModifiedBy>Jiny Kim</cp:lastModifiedBy>
  <cp:revision>147</cp:revision>
  <dcterms:created xsi:type="dcterms:W3CDTF">2018-07-04T19:33:38Z</dcterms:created>
  <dcterms:modified xsi:type="dcterms:W3CDTF">2018-07-23T16:24:37Z</dcterms:modified>
</cp:coreProperties>
</file>